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6"/>
  </p:notesMasterIdLst>
  <p:sldIdLst>
    <p:sldId id="485" r:id="rId2"/>
    <p:sldId id="396" r:id="rId3"/>
    <p:sldId id="397" r:id="rId4"/>
    <p:sldId id="488" r:id="rId5"/>
    <p:sldId id="499" r:id="rId6"/>
    <p:sldId id="498" r:id="rId7"/>
    <p:sldId id="502" r:id="rId8"/>
    <p:sldId id="500" r:id="rId9"/>
    <p:sldId id="501" r:id="rId10"/>
    <p:sldId id="508" r:id="rId11"/>
    <p:sldId id="509" r:id="rId12"/>
    <p:sldId id="507" r:id="rId13"/>
    <p:sldId id="503" r:id="rId14"/>
    <p:sldId id="504" r:id="rId15"/>
    <p:sldId id="511" r:id="rId16"/>
    <p:sldId id="506" r:id="rId17"/>
    <p:sldId id="516" r:id="rId18"/>
    <p:sldId id="517" r:id="rId19"/>
    <p:sldId id="510" r:id="rId20"/>
    <p:sldId id="512" r:id="rId21"/>
    <p:sldId id="513" r:id="rId22"/>
    <p:sldId id="514" r:id="rId23"/>
    <p:sldId id="515" r:id="rId24"/>
    <p:sldId id="518" r:id="rId25"/>
  </p:sldIdLst>
  <p:sldSz cx="12192000" cy="6858000"/>
  <p:notesSz cx="6858000" cy="9144000"/>
  <p:embeddedFontLst>
    <p:embeddedFont>
      <p:font typeface="Calibri" panose="020F0502020204030204" pitchFamily="34" charset="0"/>
      <p:regular r:id="rId27"/>
      <p:bold r:id="rId28"/>
      <p:italic r:id="rId29"/>
      <p:boldItalic r:id="rId30"/>
    </p:embeddedFont>
    <p:embeddedFont>
      <p:font typeface="Calibri Light" panose="020F0302020204030204" pitchFamily="34" charset="0"/>
      <p:regular r:id="rId31"/>
      <p:italic r:id="rId32"/>
    </p:embeddedFont>
    <p:embeddedFont>
      <p:font typeface="Verdana" panose="020B0604030504040204" pitchFamily="34" charset="0"/>
      <p:regular r:id="rId33"/>
      <p:bold r:id="rId34"/>
      <p:italic r:id="rId35"/>
      <p:boldItalic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88"/>
            <p14:sldId id="499"/>
            <p14:sldId id="498"/>
            <p14:sldId id="502"/>
            <p14:sldId id="500"/>
            <p14:sldId id="501"/>
            <p14:sldId id="508"/>
            <p14:sldId id="509"/>
            <p14:sldId id="507"/>
            <p14:sldId id="503"/>
            <p14:sldId id="504"/>
            <p14:sldId id="511"/>
            <p14:sldId id="506"/>
            <p14:sldId id="516"/>
            <p14:sldId id="517"/>
            <p14:sldId id="510"/>
            <p14:sldId id="512"/>
            <p14:sldId id="513"/>
            <p14:sldId id="514"/>
            <p14:sldId id="515"/>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519" autoAdjust="0"/>
    <p:restoredTop sz="56622" autoAdjust="0"/>
  </p:normalViewPr>
  <p:slideViewPr>
    <p:cSldViewPr snapToGrid="0">
      <p:cViewPr>
        <p:scale>
          <a:sx n="85" d="100"/>
          <a:sy n="85" d="100"/>
        </p:scale>
        <p:origin x="808" y="528"/>
      </p:cViewPr>
      <p:guideLst/>
    </p:cSldViewPr>
  </p:slideViewPr>
  <p:notesTextViewPr>
    <p:cViewPr>
      <p:scale>
        <a:sx n="3" d="2"/>
        <a:sy n="3" d="2"/>
      </p:scale>
      <p:origin x="0" y="0"/>
    </p:cViewPr>
  </p:notesTextViewPr>
  <p:sorterViewPr>
    <p:cViewPr varScale="1">
      <p:scale>
        <a:sx n="1" d="1"/>
        <a:sy n="1" d="1"/>
      </p:scale>
      <p:origin x="0" y="-1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Phase Defect Detected</a:t>
                </a:r>
              </a:p>
            </c:rich>
          </c:tx>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Waterfall</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CE65-7A4B-BB85-E603D0D2523F}"/>
            </c:ext>
          </c:extLst>
        </c:ser>
        <c:ser>
          <c:idx val="1"/>
          <c:order val="1"/>
          <c:tx>
            <c:strRef>
              <c:f>Sheet1!$C$1</c:f>
              <c:strCache>
                <c:ptCount val="1"/>
                <c:pt idx="0">
                  <c:v>Agile</c:v>
                </c:pt>
              </c:strCache>
            </c:strRef>
          </c:tx>
          <c:spPr>
            <a:ln w="28575" cap="rnd">
              <a:solidFill>
                <a:schemeClr val="accent2"/>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Sheet1!$C$2:$C$6</c:f>
              <c:numCache>
                <c:formatCode>General</c:formatCode>
                <c:ptCount val="5"/>
                <c:pt idx="0">
                  <c:v>2</c:v>
                </c:pt>
                <c:pt idx="1">
                  <c:v>3</c:v>
                </c:pt>
                <c:pt idx="2">
                  <c:v>4</c:v>
                </c:pt>
                <c:pt idx="3">
                  <c:v>5</c:v>
                </c:pt>
                <c:pt idx="4">
                  <c:v>6</c:v>
                </c:pt>
              </c:numCache>
            </c:numRef>
          </c:val>
          <c:smooth val="0"/>
          <c:extLst>
            <c:ext xmlns:c16="http://schemas.microsoft.com/office/drawing/2014/chart" uri="{C3380CC4-5D6E-409C-BE32-E72D297353CC}">
              <c16:uniqueId val="{00000002-CE65-7A4B-BB85-E603D0D2523F}"/>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Waterfall</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C3B7-2E4B-89DB-18786210C2D6}"/>
            </c:ext>
          </c:extLst>
        </c:ser>
        <c:ser>
          <c:idx val="1"/>
          <c:order val="1"/>
          <c:tx>
            <c:strRef>
              <c:f>Sheet1!$C$1</c:f>
              <c:strCache>
                <c:ptCount val="1"/>
                <c:pt idx="0">
                  <c:v>Agile</c:v>
                </c:pt>
              </c:strCache>
            </c:strRef>
          </c:tx>
          <c:spPr>
            <a:ln w="28575" cap="rnd">
              <a:solidFill>
                <a:schemeClr val="accent2"/>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Sheet1!$C$2:$C$6</c:f>
              <c:numCache>
                <c:formatCode>General</c:formatCode>
                <c:ptCount val="5"/>
                <c:pt idx="0">
                  <c:v>2</c:v>
                </c:pt>
                <c:pt idx="1">
                  <c:v>3</c:v>
                </c:pt>
                <c:pt idx="2">
                  <c:v>4</c:v>
                </c:pt>
                <c:pt idx="3">
                  <c:v>5</c:v>
                </c:pt>
                <c:pt idx="4">
                  <c:v>6</c:v>
                </c:pt>
              </c:numCache>
            </c:numRef>
          </c:val>
          <c:smooth val="0"/>
          <c:extLst>
            <c:ext xmlns:c16="http://schemas.microsoft.com/office/drawing/2014/chart" uri="{C3380CC4-5D6E-409C-BE32-E72D297353CC}">
              <c16:uniqueId val="{00000001-C3B7-2E4B-89DB-18786210C2D6}"/>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svg"/><Relationship Id="rId1" Type="http://schemas.openxmlformats.org/officeDocument/2006/relationships/image" Target="../media/image11.png"/><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03C8F2B9-F583-4776-90A6-AFF230975EDF}"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625025A8-ACA9-4242-8ACB-7906155D0F27}">
      <dgm:prSet/>
      <dgm:spPr/>
      <dgm:t>
        <a:bodyPr/>
        <a:lstStyle/>
        <a:p>
          <a:r>
            <a:rPr lang="en-US"/>
            <a:t>Intuition: Design is an evolutionary process</a:t>
          </a:r>
        </a:p>
      </dgm:t>
    </dgm:pt>
    <dgm:pt modelId="{36B2452D-C536-45ED-B996-D272C79D1352}" type="parTrans" cxnId="{BF0AACA8-DAA4-443C-AE9F-98A27D8A3DE4}">
      <dgm:prSet/>
      <dgm:spPr/>
      <dgm:t>
        <a:bodyPr/>
        <a:lstStyle/>
        <a:p>
          <a:endParaRPr lang="en-US"/>
        </a:p>
      </dgm:t>
    </dgm:pt>
    <dgm:pt modelId="{8CA6F659-F945-47E0-9101-2163CEEAF2EC}" type="sibTrans" cxnId="{BF0AACA8-DAA4-443C-AE9F-98A27D8A3DE4}">
      <dgm:prSet/>
      <dgm:spPr/>
      <dgm:t>
        <a:bodyPr/>
        <a:lstStyle/>
        <a:p>
          <a:endParaRPr lang="en-US"/>
        </a:p>
      </dgm:t>
    </dgm:pt>
    <dgm:pt modelId="{0D586093-74D4-4F64-8A90-A8866295798A}">
      <dgm:prSet/>
      <dgm:spPr/>
      <dgm:t>
        <a:bodyPr/>
        <a:lstStyle/>
        <a:p>
          <a:r>
            <a:rPr lang="en-US"/>
            <a:t>As you improve test and implementation, design will become more apparent</a:t>
          </a:r>
        </a:p>
      </dgm:t>
    </dgm:pt>
    <dgm:pt modelId="{5D6FE802-84B6-418E-8ADC-62D9EAAE1D1F}" type="parTrans" cxnId="{28CBA51D-1D69-48B4-AA1D-2211D1BBDD92}">
      <dgm:prSet/>
      <dgm:spPr/>
      <dgm:t>
        <a:bodyPr/>
        <a:lstStyle/>
        <a:p>
          <a:endParaRPr lang="en-US"/>
        </a:p>
      </dgm:t>
    </dgm:pt>
    <dgm:pt modelId="{8337718F-71E1-4258-90A6-617BDC892699}" type="sibTrans" cxnId="{28CBA51D-1D69-48B4-AA1D-2211D1BBDD92}">
      <dgm:prSet/>
      <dgm:spPr/>
      <dgm:t>
        <a:bodyPr/>
        <a:lstStyle/>
        <a:p>
          <a:endParaRPr lang="en-US"/>
        </a:p>
      </dgm:t>
    </dgm:pt>
    <dgm:pt modelId="{E3F5E9CC-8918-42AA-82EB-B6C9A21DEA6B}">
      <dgm:prSet/>
      <dgm:spPr/>
      <dgm:t>
        <a:bodyPr/>
        <a:lstStyle/>
        <a:p>
          <a:r>
            <a:rPr lang="en-US"/>
            <a:t>Refactoring steps might include: remove duplicate code, split big methods, modify inheritance, etc.</a:t>
          </a:r>
        </a:p>
      </dgm:t>
    </dgm:pt>
    <dgm:pt modelId="{C6AB63AF-1AF5-4DFE-99B0-EAE1EF0549ED}" type="parTrans" cxnId="{3DEB816A-EF8B-4140-968C-39E9CAAD8A56}">
      <dgm:prSet/>
      <dgm:spPr/>
      <dgm:t>
        <a:bodyPr/>
        <a:lstStyle/>
        <a:p>
          <a:endParaRPr lang="en-US"/>
        </a:p>
      </dgm:t>
    </dgm:pt>
    <dgm:pt modelId="{B56AAB0E-1954-4A4A-BC6A-D72A6E5283AB}" type="sibTrans" cxnId="{3DEB816A-EF8B-4140-968C-39E9CAAD8A56}">
      <dgm:prSet/>
      <dgm:spPr/>
      <dgm:t>
        <a:bodyPr/>
        <a:lstStyle/>
        <a:p>
          <a:endParaRPr lang="en-US"/>
        </a:p>
      </dgm:t>
    </dgm:pt>
    <dgm:pt modelId="{9431CF37-614C-42EB-A900-ADC9CC01B845}" type="pres">
      <dgm:prSet presAssocID="{03C8F2B9-F583-4776-90A6-AFF230975EDF}" presName="root" presStyleCnt="0">
        <dgm:presLayoutVars>
          <dgm:dir/>
          <dgm:resizeHandles val="exact"/>
        </dgm:presLayoutVars>
      </dgm:prSet>
      <dgm:spPr/>
    </dgm:pt>
    <dgm:pt modelId="{14804449-7778-45E0-92B8-1E373C8FB124}" type="pres">
      <dgm:prSet presAssocID="{625025A8-ACA9-4242-8ACB-7906155D0F27}" presName="compNode" presStyleCnt="0"/>
      <dgm:spPr/>
    </dgm:pt>
    <dgm:pt modelId="{DC6476A2-E798-4C0E-9595-5089AA347266}" type="pres">
      <dgm:prSet presAssocID="{625025A8-ACA9-4242-8ACB-7906155D0F27}" presName="bgRect" presStyleLbl="bgShp" presStyleIdx="0" presStyleCnt="3"/>
      <dgm:spPr/>
    </dgm:pt>
    <dgm:pt modelId="{A7B46671-E0A2-4BB5-85A3-3FDB490E466E}" type="pres">
      <dgm:prSet presAssocID="{625025A8-ACA9-4242-8ACB-7906155D0F2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0E7BB71E-FDFD-4D3F-998B-859859DE445B}" type="pres">
      <dgm:prSet presAssocID="{625025A8-ACA9-4242-8ACB-7906155D0F27}" presName="spaceRect" presStyleCnt="0"/>
      <dgm:spPr/>
    </dgm:pt>
    <dgm:pt modelId="{98559204-C439-4ACE-B85C-4F82EDEF8AC0}" type="pres">
      <dgm:prSet presAssocID="{625025A8-ACA9-4242-8ACB-7906155D0F27}" presName="parTx" presStyleLbl="revTx" presStyleIdx="0" presStyleCnt="3">
        <dgm:presLayoutVars>
          <dgm:chMax val="0"/>
          <dgm:chPref val="0"/>
        </dgm:presLayoutVars>
      </dgm:prSet>
      <dgm:spPr/>
    </dgm:pt>
    <dgm:pt modelId="{DE13D27B-845E-485B-98F9-EFCEE14F80AF}" type="pres">
      <dgm:prSet presAssocID="{8CA6F659-F945-47E0-9101-2163CEEAF2EC}" presName="sibTrans" presStyleCnt="0"/>
      <dgm:spPr/>
    </dgm:pt>
    <dgm:pt modelId="{6A1A59A6-793A-4195-A599-AB0A9E5061FA}" type="pres">
      <dgm:prSet presAssocID="{0D586093-74D4-4F64-8A90-A8866295798A}" presName="compNode" presStyleCnt="0"/>
      <dgm:spPr/>
    </dgm:pt>
    <dgm:pt modelId="{03DD203E-A959-4CAD-A22B-52308EE23934}" type="pres">
      <dgm:prSet presAssocID="{0D586093-74D4-4F64-8A90-A8866295798A}" presName="bgRect" presStyleLbl="bgShp" presStyleIdx="1" presStyleCnt="3"/>
      <dgm:spPr/>
    </dgm:pt>
    <dgm:pt modelId="{AD9F8983-37BC-4C49-BDDB-4E36222EC820}" type="pres">
      <dgm:prSet presAssocID="{0D586093-74D4-4F64-8A90-A8866295798A}"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ight Bulb and Gear"/>
        </a:ext>
      </dgm:extLst>
    </dgm:pt>
    <dgm:pt modelId="{0677FD96-A2B1-4621-9C3F-225413E474C4}" type="pres">
      <dgm:prSet presAssocID="{0D586093-74D4-4F64-8A90-A8866295798A}" presName="spaceRect" presStyleCnt="0"/>
      <dgm:spPr/>
    </dgm:pt>
    <dgm:pt modelId="{BA75FD51-6851-4A6A-9CDC-FBB564E28F66}" type="pres">
      <dgm:prSet presAssocID="{0D586093-74D4-4F64-8A90-A8866295798A}" presName="parTx" presStyleLbl="revTx" presStyleIdx="1" presStyleCnt="3">
        <dgm:presLayoutVars>
          <dgm:chMax val="0"/>
          <dgm:chPref val="0"/>
        </dgm:presLayoutVars>
      </dgm:prSet>
      <dgm:spPr/>
    </dgm:pt>
    <dgm:pt modelId="{B20A0E4F-6DEB-4A1F-8094-CFF583F695E1}" type="pres">
      <dgm:prSet presAssocID="{8337718F-71E1-4258-90A6-617BDC892699}" presName="sibTrans" presStyleCnt="0"/>
      <dgm:spPr/>
    </dgm:pt>
    <dgm:pt modelId="{E47DAFB4-99F1-4352-93C1-69ACDDA00DCB}" type="pres">
      <dgm:prSet presAssocID="{E3F5E9CC-8918-42AA-82EB-B6C9A21DEA6B}" presName="compNode" presStyleCnt="0"/>
      <dgm:spPr/>
    </dgm:pt>
    <dgm:pt modelId="{FEAA81F4-1CEA-4B8F-9024-D890E2EA114B}" type="pres">
      <dgm:prSet presAssocID="{E3F5E9CC-8918-42AA-82EB-B6C9A21DEA6B}" presName="bgRect" presStyleLbl="bgShp" presStyleIdx="2" presStyleCnt="3"/>
      <dgm:spPr/>
    </dgm:pt>
    <dgm:pt modelId="{A90FB5A9-F92C-4B40-A855-A4DCADB51563}" type="pres">
      <dgm:prSet presAssocID="{E3F5E9CC-8918-42AA-82EB-B6C9A21DEA6B}"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73087513-5DE7-439E-9368-E25C91C93B8B}" type="pres">
      <dgm:prSet presAssocID="{E3F5E9CC-8918-42AA-82EB-B6C9A21DEA6B}" presName="spaceRect" presStyleCnt="0"/>
      <dgm:spPr/>
    </dgm:pt>
    <dgm:pt modelId="{233D7B72-ED5F-41E5-9DA6-C947629CFF14}" type="pres">
      <dgm:prSet presAssocID="{E3F5E9CC-8918-42AA-82EB-B6C9A21DEA6B}" presName="parTx" presStyleLbl="revTx" presStyleIdx="2" presStyleCnt="3">
        <dgm:presLayoutVars>
          <dgm:chMax val="0"/>
          <dgm:chPref val="0"/>
        </dgm:presLayoutVars>
      </dgm:prSet>
      <dgm:spPr/>
    </dgm:pt>
  </dgm:ptLst>
  <dgm:cxnLst>
    <dgm:cxn modelId="{28CBA51D-1D69-48B4-AA1D-2211D1BBDD92}" srcId="{03C8F2B9-F583-4776-90A6-AFF230975EDF}" destId="{0D586093-74D4-4F64-8A90-A8866295798A}" srcOrd="1" destOrd="0" parTransId="{5D6FE802-84B6-418E-8ADC-62D9EAAE1D1F}" sibTransId="{8337718F-71E1-4258-90A6-617BDC892699}"/>
    <dgm:cxn modelId="{3DEB816A-EF8B-4140-968C-39E9CAAD8A56}" srcId="{03C8F2B9-F583-4776-90A6-AFF230975EDF}" destId="{E3F5E9CC-8918-42AA-82EB-B6C9A21DEA6B}" srcOrd="2" destOrd="0" parTransId="{C6AB63AF-1AF5-4DFE-99B0-EAE1EF0549ED}" sibTransId="{B56AAB0E-1954-4A4A-BC6A-D72A6E5283AB}"/>
    <dgm:cxn modelId="{9351386E-DFA4-984E-B197-5ACB4A75E62A}" type="presOf" srcId="{625025A8-ACA9-4242-8ACB-7906155D0F27}" destId="{98559204-C439-4ACE-B85C-4F82EDEF8AC0}" srcOrd="0" destOrd="0" presId="urn:microsoft.com/office/officeart/2018/2/layout/IconVerticalSolidList"/>
    <dgm:cxn modelId="{B5511382-6E42-7D4E-8D9C-40F083681C02}" type="presOf" srcId="{03C8F2B9-F583-4776-90A6-AFF230975EDF}" destId="{9431CF37-614C-42EB-A900-ADC9CC01B845}" srcOrd="0" destOrd="0" presId="urn:microsoft.com/office/officeart/2018/2/layout/IconVerticalSolidList"/>
    <dgm:cxn modelId="{BF0AACA8-DAA4-443C-AE9F-98A27D8A3DE4}" srcId="{03C8F2B9-F583-4776-90A6-AFF230975EDF}" destId="{625025A8-ACA9-4242-8ACB-7906155D0F27}" srcOrd="0" destOrd="0" parTransId="{36B2452D-C536-45ED-B996-D272C79D1352}" sibTransId="{8CA6F659-F945-47E0-9101-2163CEEAF2EC}"/>
    <dgm:cxn modelId="{E85BA5B9-19F5-284B-A5C5-9E05F15289EB}" type="presOf" srcId="{E3F5E9CC-8918-42AA-82EB-B6C9A21DEA6B}" destId="{233D7B72-ED5F-41E5-9DA6-C947629CFF14}" srcOrd="0" destOrd="0" presId="urn:microsoft.com/office/officeart/2018/2/layout/IconVerticalSolidList"/>
    <dgm:cxn modelId="{833EE8C5-7A0B-4B4C-A2CB-0E5724B7D9D1}" type="presOf" srcId="{0D586093-74D4-4F64-8A90-A8866295798A}" destId="{BA75FD51-6851-4A6A-9CDC-FBB564E28F66}" srcOrd="0" destOrd="0" presId="urn:microsoft.com/office/officeart/2018/2/layout/IconVerticalSolidList"/>
    <dgm:cxn modelId="{FEAC4533-7748-1C4B-A614-4304BC8B75AF}" type="presParOf" srcId="{9431CF37-614C-42EB-A900-ADC9CC01B845}" destId="{14804449-7778-45E0-92B8-1E373C8FB124}" srcOrd="0" destOrd="0" presId="urn:microsoft.com/office/officeart/2018/2/layout/IconVerticalSolidList"/>
    <dgm:cxn modelId="{FA3C8951-AB4F-5C45-A434-FA70921BAAD0}" type="presParOf" srcId="{14804449-7778-45E0-92B8-1E373C8FB124}" destId="{DC6476A2-E798-4C0E-9595-5089AA347266}" srcOrd="0" destOrd="0" presId="urn:microsoft.com/office/officeart/2018/2/layout/IconVerticalSolidList"/>
    <dgm:cxn modelId="{C0504E46-32C9-B64E-B27A-2A98F87E898D}" type="presParOf" srcId="{14804449-7778-45E0-92B8-1E373C8FB124}" destId="{A7B46671-E0A2-4BB5-85A3-3FDB490E466E}" srcOrd="1" destOrd="0" presId="urn:microsoft.com/office/officeart/2018/2/layout/IconVerticalSolidList"/>
    <dgm:cxn modelId="{2D6CA80D-20BD-064C-8C3D-0D8C12734057}" type="presParOf" srcId="{14804449-7778-45E0-92B8-1E373C8FB124}" destId="{0E7BB71E-FDFD-4D3F-998B-859859DE445B}" srcOrd="2" destOrd="0" presId="urn:microsoft.com/office/officeart/2018/2/layout/IconVerticalSolidList"/>
    <dgm:cxn modelId="{0E54EFB6-40B8-8748-9175-44445C81B05A}" type="presParOf" srcId="{14804449-7778-45E0-92B8-1E373C8FB124}" destId="{98559204-C439-4ACE-B85C-4F82EDEF8AC0}" srcOrd="3" destOrd="0" presId="urn:microsoft.com/office/officeart/2018/2/layout/IconVerticalSolidList"/>
    <dgm:cxn modelId="{352CFC0E-BD1B-8642-9CE6-D9320B7745E8}" type="presParOf" srcId="{9431CF37-614C-42EB-A900-ADC9CC01B845}" destId="{DE13D27B-845E-485B-98F9-EFCEE14F80AF}" srcOrd="1" destOrd="0" presId="urn:microsoft.com/office/officeart/2018/2/layout/IconVerticalSolidList"/>
    <dgm:cxn modelId="{51F65A16-B381-924A-A9A4-5525752DFADA}" type="presParOf" srcId="{9431CF37-614C-42EB-A900-ADC9CC01B845}" destId="{6A1A59A6-793A-4195-A599-AB0A9E5061FA}" srcOrd="2" destOrd="0" presId="urn:microsoft.com/office/officeart/2018/2/layout/IconVerticalSolidList"/>
    <dgm:cxn modelId="{63362461-3F16-1542-AE93-DDF1272C11EF}" type="presParOf" srcId="{6A1A59A6-793A-4195-A599-AB0A9E5061FA}" destId="{03DD203E-A959-4CAD-A22B-52308EE23934}" srcOrd="0" destOrd="0" presId="urn:microsoft.com/office/officeart/2018/2/layout/IconVerticalSolidList"/>
    <dgm:cxn modelId="{9D0C6BF8-5EC4-1747-87FA-5846B026322F}" type="presParOf" srcId="{6A1A59A6-793A-4195-A599-AB0A9E5061FA}" destId="{AD9F8983-37BC-4C49-BDDB-4E36222EC820}" srcOrd="1" destOrd="0" presId="urn:microsoft.com/office/officeart/2018/2/layout/IconVerticalSolidList"/>
    <dgm:cxn modelId="{BF0F8A3B-1973-F744-AB89-4267A67DFF5A}" type="presParOf" srcId="{6A1A59A6-793A-4195-A599-AB0A9E5061FA}" destId="{0677FD96-A2B1-4621-9C3F-225413E474C4}" srcOrd="2" destOrd="0" presId="urn:microsoft.com/office/officeart/2018/2/layout/IconVerticalSolidList"/>
    <dgm:cxn modelId="{B718793F-3D72-2B42-8D66-F54D87880627}" type="presParOf" srcId="{6A1A59A6-793A-4195-A599-AB0A9E5061FA}" destId="{BA75FD51-6851-4A6A-9CDC-FBB564E28F66}" srcOrd="3" destOrd="0" presId="urn:microsoft.com/office/officeart/2018/2/layout/IconVerticalSolidList"/>
    <dgm:cxn modelId="{4C14A0DC-44F1-754D-9DF3-80356A973994}" type="presParOf" srcId="{9431CF37-614C-42EB-A900-ADC9CC01B845}" destId="{B20A0E4F-6DEB-4A1F-8094-CFF583F695E1}" srcOrd="3" destOrd="0" presId="urn:microsoft.com/office/officeart/2018/2/layout/IconVerticalSolidList"/>
    <dgm:cxn modelId="{F118BC47-EE92-F641-ABDF-8BAA5DD25BC6}" type="presParOf" srcId="{9431CF37-614C-42EB-A900-ADC9CC01B845}" destId="{E47DAFB4-99F1-4352-93C1-69ACDDA00DCB}" srcOrd="4" destOrd="0" presId="urn:microsoft.com/office/officeart/2018/2/layout/IconVerticalSolidList"/>
    <dgm:cxn modelId="{D3B9733B-846E-1C4E-A9A2-4C9243FC5B68}" type="presParOf" srcId="{E47DAFB4-99F1-4352-93C1-69ACDDA00DCB}" destId="{FEAA81F4-1CEA-4B8F-9024-D890E2EA114B}" srcOrd="0" destOrd="0" presId="urn:microsoft.com/office/officeart/2018/2/layout/IconVerticalSolidList"/>
    <dgm:cxn modelId="{C6A6184D-8A59-3145-AEB4-FDE68E1F319C}" type="presParOf" srcId="{E47DAFB4-99F1-4352-93C1-69ACDDA00DCB}" destId="{A90FB5A9-F92C-4B40-A855-A4DCADB51563}" srcOrd="1" destOrd="0" presId="urn:microsoft.com/office/officeart/2018/2/layout/IconVerticalSolidList"/>
    <dgm:cxn modelId="{296441FE-7463-154A-9999-F29721585757}" type="presParOf" srcId="{E47DAFB4-99F1-4352-93C1-69ACDDA00DCB}" destId="{73087513-5DE7-439E-9368-E25C91C93B8B}" srcOrd="2" destOrd="0" presId="urn:microsoft.com/office/officeart/2018/2/layout/IconVerticalSolidList"/>
    <dgm:cxn modelId="{51ED6FA8-6FE7-1742-97D8-36D89FCFC33B}" type="presParOf" srcId="{E47DAFB4-99F1-4352-93C1-69ACDDA00DCB}" destId="{233D7B72-ED5F-41E5-9DA6-C947629CFF14}"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6476A2-E798-4C0E-9595-5089AA347266}">
      <dsp:nvSpPr>
        <dsp:cNvPr id="0" name=""/>
        <dsp:cNvSpPr/>
      </dsp:nvSpPr>
      <dsp:spPr>
        <a:xfrm>
          <a:off x="0" y="671"/>
          <a:ext cx="5257800" cy="1572384"/>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7B46671-E0A2-4BB5-85A3-3FDB490E466E}">
      <dsp:nvSpPr>
        <dsp:cNvPr id="0" name=""/>
        <dsp:cNvSpPr/>
      </dsp:nvSpPr>
      <dsp:spPr>
        <a:xfrm>
          <a:off x="475646" y="354458"/>
          <a:ext cx="864811" cy="86481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8559204-C439-4ACE-B85C-4F82EDEF8AC0}">
      <dsp:nvSpPr>
        <dsp:cNvPr id="0" name=""/>
        <dsp:cNvSpPr/>
      </dsp:nvSpPr>
      <dsp:spPr>
        <a:xfrm>
          <a:off x="1816103" y="671"/>
          <a:ext cx="3441696" cy="1572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411" tIns="166411" rIns="166411" bIns="166411" numCol="1" spcCol="1270" anchor="ctr" anchorCtr="0">
          <a:noAutofit/>
        </a:bodyPr>
        <a:lstStyle/>
        <a:p>
          <a:pPr marL="0" lvl="0" indent="0" algn="l" defTabSz="977900">
            <a:lnSpc>
              <a:spcPct val="90000"/>
            </a:lnSpc>
            <a:spcBef>
              <a:spcPct val="0"/>
            </a:spcBef>
            <a:spcAft>
              <a:spcPct val="35000"/>
            </a:spcAft>
            <a:buNone/>
          </a:pPr>
          <a:r>
            <a:rPr lang="en-US" sz="2200" kern="1200"/>
            <a:t>Intuition: Design is an evolutionary process</a:t>
          </a:r>
        </a:p>
      </dsp:txBody>
      <dsp:txXfrm>
        <a:off x="1816103" y="671"/>
        <a:ext cx="3441696" cy="1572384"/>
      </dsp:txXfrm>
    </dsp:sp>
    <dsp:sp modelId="{03DD203E-A959-4CAD-A22B-52308EE23934}">
      <dsp:nvSpPr>
        <dsp:cNvPr id="0" name=""/>
        <dsp:cNvSpPr/>
      </dsp:nvSpPr>
      <dsp:spPr>
        <a:xfrm>
          <a:off x="0" y="1966151"/>
          <a:ext cx="5257800" cy="1572384"/>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9F8983-37BC-4C49-BDDB-4E36222EC820}">
      <dsp:nvSpPr>
        <dsp:cNvPr id="0" name=""/>
        <dsp:cNvSpPr/>
      </dsp:nvSpPr>
      <dsp:spPr>
        <a:xfrm>
          <a:off x="475646" y="2319938"/>
          <a:ext cx="864811" cy="86481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A75FD51-6851-4A6A-9CDC-FBB564E28F66}">
      <dsp:nvSpPr>
        <dsp:cNvPr id="0" name=""/>
        <dsp:cNvSpPr/>
      </dsp:nvSpPr>
      <dsp:spPr>
        <a:xfrm>
          <a:off x="1816103" y="1966151"/>
          <a:ext cx="3441696" cy="1572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411" tIns="166411" rIns="166411" bIns="166411" numCol="1" spcCol="1270" anchor="ctr" anchorCtr="0">
          <a:noAutofit/>
        </a:bodyPr>
        <a:lstStyle/>
        <a:p>
          <a:pPr marL="0" lvl="0" indent="0" algn="l" defTabSz="977900">
            <a:lnSpc>
              <a:spcPct val="90000"/>
            </a:lnSpc>
            <a:spcBef>
              <a:spcPct val="0"/>
            </a:spcBef>
            <a:spcAft>
              <a:spcPct val="35000"/>
            </a:spcAft>
            <a:buNone/>
          </a:pPr>
          <a:r>
            <a:rPr lang="en-US" sz="2200" kern="1200"/>
            <a:t>As you improve test and implementation, design will become more apparent</a:t>
          </a:r>
        </a:p>
      </dsp:txBody>
      <dsp:txXfrm>
        <a:off x="1816103" y="1966151"/>
        <a:ext cx="3441696" cy="1572384"/>
      </dsp:txXfrm>
    </dsp:sp>
    <dsp:sp modelId="{FEAA81F4-1CEA-4B8F-9024-D890E2EA114B}">
      <dsp:nvSpPr>
        <dsp:cNvPr id="0" name=""/>
        <dsp:cNvSpPr/>
      </dsp:nvSpPr>
      <dsp:spPr>
        <a:xfrm>
          <a:off x="0" y="3931632"/>
          <a:ext cx="5257800" cy="1572384"/>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0FB5A9-F92C-4B40-A855-A4DCADB51563}">
      <dsp:nvSpPr>
        <dsp:cNvPr id="0" name=""/>
        <dsp:cNvSpPr/>
      </dsp:nvSpPr>
      <dsp:spPr>
        <a:xfrm>
          <a:off x="475646" y="4285418"/>
          <a:ext cx="864811" cy="864811"/>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33D7B72-ED5F-41E5-9DA6-C947629CFF14}">
      <dsp:nvSpPr>
        <dsp:cNvPr id="0" name=""/>
        <dsp:cNvSpPr/>
      </dsp:nvSpPr>
      <dsp:spPr>
        <a:xfrm>
          <a:off x="1816103" y="3931632"/>
          <a:ext cx="3441696" cy="15723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6411" tIns="166411" rIns="166411" bIns="166411" numCol="1" spcCol="1270" anchor="ctr" anchorCtr="0">
          <a:noAutofit/>
        </a:bodyPr>
        <a:lstStyle/>
        <a:p>
          <a:pPr marL="0" lvl="0" indent="0" algn="l" defTabSz="977900">
            <a:lnSpc>
              <a:spcPct val="90000"/>
            </a:lnSpc>
            <a:spcBef>
              <a:spcPct val="0"/>
            </a:spcBef>
            <a:spcAft>
              <a:spcPct val="35000"/>
            </a:spcAft>
            <a:buNone/>
          </a:pPr>
          <a:r>
            <a:rPr lang="en-US" sz="2200" kern="1200"/>
            <a:t>Refactoring steps might include: remove duplicate code, split big methods, modify inheritance, etc.</a:t>
          </a:r>
        </a:p>
      </dsp:txBody>
      <dsp:txXfrm>
        <a:off x="1816103" y="3931632"/>
        <a:ext cx="3441696" cy="157238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svg>
</file>

<file path=ppt/media/image13.png>
</file>

<file path=ppt/media/image14.svg>
</file>

<file path=ppt/media/image15.png>
</file>

<file path=ppt/media/image16.svg>
</file>

<file path=ppt/media/image2.pn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1/26/22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4899544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0443190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"The development of a piece of software changes its own requirements. As soon as the customers see the first release, they learn what they want in the second release...or what they really wanted in the first. And it's valuable learning, because it couldn't have possibly taken place based on speculation. It is learning that can only come from experience. But customers can't get there alone. They need people who can program, not as guides, but as companions." - Kent Beck, </a:t>
            </a:r>
            <a:r>
              <a:rPr lang="en-US" sz="1200" b="0" i="0" u="none" strike="noStrike" kern="1200" dirty="0" err="1">
                <a:solidFill>
                  <a:schemeClr val="tx1"/>
                </a:solidFill>
                <a:effectLst/>
                <a:latin typeface="+mn-lt"/>
                <a:ea typeface="+mn-ea"/>
                <a:cs typeface="+mn-cs"/>
              </a:rPr>
              <a:t>eXtreme</a:t>
            </a:r>
            <a:r>
              <a:rPr lang="en-US" sz="1200" b="0" i="0" u="none" strike="noStrike" kern="1200" dirty="0">
                <a:solidFill>
                  <a:schemeClr val="tx1"/>
                </a:solidFill>
                <a:effectLst/>
                <a:latin typeface="+mn-lt"/>
                <a:ea typeface="+mn-ea"/>
                <a:cs typeface="+mn-cs"/>
              </a:rPr>
              <a:t> Programming</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There are a variety of _DD paradigms to structure your design and/or development activities, be they in agile or not. Behavior driven design, model driven development, feature driven development, and more – alphabet soup.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We are going to focus on one of these methodologies that is most strongly embraced by agile, and which we encourage you to use in your project: Test driven development (TDD)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Step through graphic:</a:t>
            </a:r>
          </a:p>
          <a:p>
            <a:pPr marL="228600" indent="-228600" rtl="0" fontAlgn="base">
              <a:buAutoNum type="arabicPeriod"/>
            </a:pPr>
            <a:r>
              <a:rPr lang="en-US" sz="1200" b="0" i="0" u="none" strike="noStrike" kern="1200" dirty="0">
                <a:solidFill>
                  <a:schemeClr val="tx1"/>
                </a:solidFill>
                <a:effectLst/>
                <a:latin typeface="+mn-lt"/>
                <a:ea typeface="+mn-ea"/>
                <a:cs typeface="+mn-cs"/>
              </a:rPr>
              <a:t>Start with a feature or user story. IMPORTANT: You start with a spec not just of what your code should do, but what the test should do! What are the conditions of satisfaction?</a:t>
            </a:r>
          </a:p>
          <a:p>
            <a:pPr marL="228600" indent="-228600" rtl="0" fontAlgn="base">
              <a:buAutoNum type="arabicPeriod"/>
            </a:pPr>
            <a:r>
              <a:rPr lang="en-US" sz="1200" b="0" i="0" u="none" strike="noStrike" kern="1200" dirty="0">
                <a:solidFill>
                  <a:schemeClr val="tx1"/>
                </a:solidFill>
                <a:effectLst/>
                <a:latin typeface="+mn-lt"/>
                <a:ea typeface="+mn-ea"/>
                <a:cs typeface="+mn-cs"/>
              </a:rPr>
              <a:t>Write a test. Write the most basic test you can think of. Don’t stress about all of the conditions of satisfaction yet. Just get something that fails.</a:t>
            </a:r>
          </a:p>
          <a:p>
            <a:pPr marL="228600" indent="-228600" rtl="0" fontAlgn="base">
              <a:buAutoNum type="arabicPeriod"/>
            </a:pPr>
            <a:r>
              <a:rPr lang="en-US" sz="1200" b="0" i="0" u="none" strike="noStrike" kern="1200" dirty="0">
                <a:solidFill>
                  <a:schemeClr val="tx1"/>
                </a:solidFill>
                <a:effectLst/>
                <a:latin typeface="+mn-lt"/>
                <a:ea typeface="+mn-ea"/>
                <a:cs typeface="+mn-cs"/>
              </a:rPr>
              <a:t>Write some code that satisfies that test</a:t>
            </a:r>
          </a:p>
          <a:p>
            <a:pPr marL="228600" indent="-228600" rtl="0" fontAlgn="base">
              <a:buAutoNum type="arabicPeriod"/>
            </a:pPr>
            <a:r>
              <a:rPr lang="en-US" sz="1200" b="0" i="0" u="none" strike="noStrike" kern="1200" dirty="0">
                <a:solidFill>
                  <a:schemeClr val="tx1"/>
                </a:solidFill>
                <a:effectLst/>
                <a:latin typeface="+mn-lt"/>
                <a:ea typeface="+mn-ea"/>
                <a:cs typeface="+mn-cs"/>
              </a:rPr>
              <a:t>(Skip refactoring on first time around)</a:t>
            </a:r>
          </a:p>
          <a:p>
            <a:pPr marL="228600" indent="-228600" rtl="0" fontAlgn="base">
              <a:buAutoNum type="arabicPeriod"/>
            </a:pPr>
            <a:r>
              <a:rPr lang="en-US" sz="1200" b="0" i="0" u="none" strike="noStrike" kern="1200" dirty="0">
                <a:solidFill>
                  <a:schemeClr val="tx1"/>
                </a:solidFill>
                <a:effectLst/>
                <a:latin typeface="+mn-lt"/>
                <a:ea typeface="+mn-ea"/>
                <a:cs typeface="+mn-cs"/>
              </a:rPr>
              <a:t>Then strengthen test, and iterate.</a:t>
            </a:r>
          </a:p>
          <a:p>
            <a:pPr marL="228600" indent="-228600" rtl="0" fontAlgn="base">
              <a:buAutoNum type="arabicPeriod"/>
            </a:pPr>
            <a:r>
              <a:rPr lang="en-US" sz="1200" b="0" i="0" u="none" strike="noStrike" kern="1200" dirty="0">
                <a:solidFill>
                  <a:schemeClr val="tx1"/>
                </a:solidFill>
                <a:effectLst/>
                <a:latin typeface="+mn-lt"/>
                <a:ea typeface="+mn-ea"/>
                <a:cs typeface="+mn-cs"/>
              </a:rPr>
              <a:t>After a few times around, you may notice that your code could be refactored – structured differently for instance to reduce repetition. Do that.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Kent Beck originally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(read slide)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Of course, for very large projects with lots of technical complexity, some formal design process that happens before TDD may be called for, and could use any of the techniques we discussed in week 2!</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21696518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last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may not be surprising that this meme dates back to at least the 1970’s, and long before the internet, was photocopied and hung up on the wall in many offices, particularly at software companies. These are not new problems: understanding what the customer wants the software to be, and then ensuring that we implement something that solves that problem is not easy. We’ll provide some historical context of how software was built between the 1960’s and today. </a:t>
            </a:r>
          </a:p>
          <a:p>
            <a:endParaRPr lang="en-US" dirty="0"/>
          </a:p>
          <a:p>
            <a:r>
              <a:rPr lang="en-US" dirty="0"/>
              <a:t>Throughout this historical journey, we will see that each approach had proponents who insisted that as long as some particular process was followed, success was surely guaranteed. Using the power of hindsight, we’ll try to tease apart some best practices that work better than others, and more importantly, under what contexts you might want to try each approach</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1160973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Tldr</a:t>
            </a:r>
            <a:r>
              <a:rPr lang="en-US" dirty="0"/>
              <a:t>; Most buildings are built using the same process, which involves discrete steps that can be repeated at scale: pouring concrete, welding, hanging panels, etc. Software is not tangible, and while we try to reuse ideas and processes, it’s not as obvious to see those pieces. But, this context is useful to understand how we get to waterfall</a:t>
            </a:r>
          </a:p>
          <a:p>
            <a:endParaRPr lang="en-US" dirty="0"/>
          </a:p>
          <a:p>
            <a:r>
              <a:rPr lang="en-US" dirty="0"/>
              <a:t>With 60 years of hindsight, it’s possible to point out quite clearly some innate differences between planning software projects and planning construction projects. Consider the construction of large buildings like this one: regardless of the purpose of the building and the architectural design of the facade, it’s extremely likely that it will be built like this: first you will dig a foundation, then pour concrete in it. You’ll sink some steel girders into that. Then, you’ll put in a tower crane and repeatedly layer a steel frame going upwards, pouring concrete on each floor. Then, you’ll use the crane to hang a facade - windows or paneling on the outside. Steel and concrete construction companies know exactly how to do this, and the big ones are doing this at multiple sites at the same time in the city. How long will it take? This is a matter of knowing how many floors you need, how many person-hours you have to operate the machinery, and a steady flow of steel and concrete. How do we know if it’s built correctly? We model the loads on the building with empirical data describing the structural properties of the building. Consider this in contrast to software: each project is usually quite different from the last. Knowing how to write a TypeScript method doesn’t tell you how to write all of them, or how to analyze a design to ensure it will work. </a:t>
            </a:r>
          </a:p>
          <a:p>
            <a:endParaRPr lang="en-US" dirty="0"/>
          </a:p>
          <a:p>
            <a:r>
              <a:rPr lang="en-US" dirty="0"/>
              <a:t>Summary: There are clearly-defined phases, each of which can be checked, and construction usually proceeds along a similar schedule.</a:t>
            </a:r>
          </a:p>
          <a:p>
            <a:endParaRPr lang="en-US" dirty="0"/>
          </a:p>
          <a:p>
            <a:r>
              <a:rPr lang="en-US" dirty="0"/>
              <a:t>Contrast:</a:t>
            </a:r>
          </a:p>
          <a:p>
            <a:r>
              <a:rPr lang="en-US" dirty="0"/>
              <a:t>Software is not tangible (can’t see it or progress on it, unlike this building)</a:t>
            </a:r>
          </a:p>
          <a:p>
            <a:r>
              <a:rPr lang="en-US" dirty="0"/>
              <a:t>Unpredictable in terms of complexity, infinitely flexible. Want to reuse, but realistically, lots of different problems come up that are not the same. You might end up seeing similar problems repeated - every business needs some application to track the product that they sell, who they sell it to, and their accounts - but then you become a company like SAP or Salesforce, selling customizations of the same software product.</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3358537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4258930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1/26/22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1/26/22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1/26/22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1/26/22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1/26/22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1/26/22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1/26/22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1/26/22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1/26/22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1/26/22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1/26/22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1/26/22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1/26/22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www.businessballs.com/amusement-stress-relief/tree-swing-cartoon-pictures-early-versions/"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4350: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3.2: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Ferdinand Vesely,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10</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sz="420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11</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rmAutofit/>
          </a:bodyPr>
          <a:lstStyle/>
          <a:p>
            <a:r>
              <a:rPr lang="en-US" sz="340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12</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13</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14</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15</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16</a:t>
            </a:fld>
            <a:endParaRPr lang="en-US"/>
          </a:p>
        </p:txBody>
      </p:sp>
      <p:graphicFrame>
        <p:nvGraphicFramePr>
          <p:cNvPr id="5" name="Chart 4">
            <a:extLst>
              <a:ext uri="{FF2B5EF4-FFF2-40B4-BE49-F238E27FC236}">
                <a16:creationId xmlns:a16="http://schemas.microsoft.com/office/drawing/2014/main" id="{997B3776-13F1-7C44-89C7-976EB63D5FDA}"/>
              </a:ext>
            </a:extLst>
          </p:cNvPr>
          <p:cNvGraphicFramePr/>
          <p:nvPr>
            <p:extLst>
              <p:ext uri="{D42A27DB-BD31-4B8C-83A1-F6EECF244321}">
                <p14:modId xmlns:p14="http://schemas.microsoft.com/office/powerpoint/2010/main" val="88710175"/>
              </p:ext>
            </p:extLst>
          </p:nvPr>
        </p:nvGraphicFramePr>
        <p:xfrm>
          <a:off x="1148284" y="1772764"/>
          <a:ext cx="9895432" cy="4583586"/>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CE1460F5-EBB7-9344-9879-9BAEB89D0A7F}"/>
              </a:ext>
            </a:extLst>
          </p:cNvPr>
          <p:cNvSpPr txBox="1"/>
          <p:nvPr/>
        </p:nvSpPr>
        <p:spPr>
          <a:xfrm>
            <a:off x="9791700" y="1600200"/>
            <a:ext cx="21082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”Big risk” (Waterfall)</a:t>
            </a:r>
          </a:p>
        </p:txBody>
      </p:sp>
      <p:sp>
        <p:nvSpPr>
          <p:cNvPr id="7" name="TextBox 6">
            <a:extLst>
              <a:ext uri="{FF2B5EF4-FFF2-40B4-BE49-F238E27FC236}">
                <a16:creationId xmlns:a16="http://schemas.microsoft.com/office/drawing/2014/main" id="{D44AC806-743F-3F4F-BF28-A72A12B4C977}"/>
              </a:ext>
            </a:extLst>
          </p:cNvPr>
          <p:cNvSpPr txBox="1"/>
          <p:nvPr/>
        </p:nvSpPr>
        <p:spPr>
          <a:xfrm>
            <a:off x="9804400" y="4178857"/>
            <a:ext cx="21082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“Less risk” (Agile)</a:t>
            </a:r>
          </a:p>
        </p:txBody>
      </p:sp>
    </p:spTree>
    <p:extLst>
      <p:ext uri="{BB962C8B-B14F-4D97-AF65-F5344CB8AC3E}">
        <p14:creationId xmlns:p14="http://schemas.microsoft.com/office/powerpoint/2010/main" val="35845091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lstStyle/>
          <a:p>
            <a:r>
              <a:rPr lang="en-US"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7" name="TextBox 6">
            <a:extLst>
              <a:ext uri="{FF2B5EF4-FFF2-40B4-BE49-F238E27FC236}">
                <a16:creationId xmlns:a16="http://schemas.microsoft.com/office/drawing/2014/main" id="{9358E94A-2286-2842-A4A2-14D312364706}"/>
              </a:ext>
            </a:extLst>
          </p:cNvPr>
          <p:cNvSpPr txBox="1"/>
          <p:nvPr/>
        </p:nvSpPr>
        <p:spPr>
          <a:xfrm>
            <a:off x="2345960" y="1690688"/>
            <a:ext cx="8836702" cy="470898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l"/>
            <a:r>
              <a:rPr lang="en-US" sz="3200" b="0" i="0" u="none" strike="noStrike" dirty="0">
                <a:solidFill>
                  <a:srgbClr val="000000"/>
                </a:solidFill>
                <a:effectLst/>
                <a:latin typeface="Calibri" panose="020F0502020204030204" pitchFamily="34" charset="0"/>
                <a:cs typeface="Calibri" panose="020F0502020204030204" pitchFamily="34" charset="0"/>
              </a:rPr>
              <a:t>Individuals and interactions </a:t>
            </a:r>
            <a:r>
              <a:rPr lang="en-US" sz="2800" b="0" i="0" u="none" strike="noStrike" dirty="0">
                <a:solidFill>
                  <a:srgbClr val="000000"/>
                </a:solidFill>
                <a:effectLst/>
                <a:latin typeface="Calibri" panose="020F0502020204030204" pitchFamily="34" charset="0"/>
                <a:cs typeface="Calibri" panose="020F0502020204030204" pitchFamily="34" charset="0"/>
              </a:rPr>
              <a:t>over processes and tools</a:t>
            </a:r>
            <a:br>
              <a:rPr lang="en-US" sz="2800" b="0" i="0" u="none" strike="noStrike" dirty="0">
                <a:solidFill>
                  <a:srgbClr val="000000"/>
                </a:solidFill>
                <a:effectLst/>
                <a:latin typeface="Calibri" panose="020F0502020204030204" pitchFamily="34" charset="0"/>
                <a:cs typeface="Calibri" panose="020F0502020204030204" pitchFamily="34" charset="0"/>
              </a:rPr>
            </a:br>
            <a:r>
              <a:rPr lang="en-US" sz="3200" b="0" i="0" u="none" strike="noStrike" dirty="0">
                <a:solidFill>
                  <a:srgbClr val="000000"/>
                </a:solidFill>
                <a:effectLst/>
                <a:latin typeface="Calibri" panose="020F0502020204030204" pitchFamily="34" charset="0"/>
                <a:cs typeface="Calibri" panose="020F0502020204030204" pitchFamily="34" charset="0"/>
              </a:rPr>
              <a:t>Working software </a:t>
            </a:r>
            <a:r>
              <a:rPr lang="en-US" sz="2800" b="0" i="0" u="none" strike="noStrike" dirty="0">
                <a:solidFill>
                  <a:srgbClr val="000000"/>
                </a:solidFill>
                <a:effectLst/>
                <a:latin typeface="Calibri" panose="020F0502020204030204" pitchFamily="34" charset="0"/>
                <a:cs typeface="Calibri" panose="020F0502020204030204" pitchFamily="34" charset="0"/>
              </a:rPr>
              <a:t>over comprehensive documentation</a:t>
            </a:r>
            <a:br>
              <a:rPr lang="en-US" sz="2800" b="0" i="0" u="none" strike="noStrike" dirty="0">
                <a:solidFill>
                  <a:srgbClr val="000000"/>
                </a:solidFill>
                <a:effectLst/>
                <a:latin typeface="Calibri" panose="020F0502020204030204" pitchFamily="34" charset="0"/>
                <a:cs typeface="Calibri" panose="020F0502020204030204" pitchFamily="34" charset="0"/>
              </a:rPr>
            </a:br>
            <a:r>
              <a:rPr lang="en-US" sz="3200" b="0" i="0" u="none" strike="noStrike" dirty="0">
                <a:solidFill>
                  <a:srgbClr val="000000"/>
                </a:solidFill>
                <a:effectLst/>
                <a:latin typeface="Calibri" panose="020F0502020204030204" pitchFamily="34" charset="0"/>
                <a:cs typeface="Calibri" panose="020F0502020204030204" pitchFamily="34" charset="0"/>
              </a:rPr>
              <a:t>Customer collaboration </a:t>
            </a:r>
            <a:r>
              <a:rPr lang="en-US" sz="2800" b="0" i="0" u="none" strike="noStrike" dirty="0">
                <a:solidFill>
                  <a:srgbClr val="000000"/>
                </a:solidFill>
                <a:effectLst/>
                <a:latin typeface="Calibri" panose="020F0502020204030204" pitchFamily="34" charset="0"/>
                <a:cs typeface="Calibri" panose="020F0502020204030204" pitchFamily="34" charset="0"/>
              </a:rPr>
              <a:t>over contract negotiation</a:t>
            </a:r>
            <a:br>
              <a:rPr lang="en-US" sz="2800" b="0" i="0" u="none" strike="noStrike" dirty="0">
                <a:solidFill>
                  <a:srgbClr val="000000"/>
                </a:solidFill>
                <a:effectLst/>
                <a:latin typeface="Calibri" panose="020F0502020204030204" pitchFamily="34" charset="0"/>
                <a:cs typeface="Calibri" panose="020F0502020204030204" pitchFamily="34" charset="0"/>
              </a:rPr>
            </a:br>
            <a:r>
              <a:rPr lang="en-US" sz="3200" b="0" i="0" u="none" strike="noStrike" dirty="0">
                <a:solidFill>
                  <a:srgbClr val="000000"/>
                </a:solidFill>
                <a:effectLst/>
                <a:latin typeface="Calibri" panose="020F0502020204030204" pitchFamily="34" charset="0"/>
                <a:cs typeface="Calibri" panose="020F0502020204030204" pitchFamily="34" charset="0"/>
              </a:rPr>
              <a:t>Responding to change </a:t>
            </a:r>
            <a:r>
              <a:rPr lang="en-US" sz="2800" b="0" i="0" u="none" strike="noStrike" dirty="0">
                <a:solidFill>
                  <a:srgbClr val="000000"/>
                </a:solidFill>
                <a:effectLst/>
                <a:latin typeface="Calibri" panose="020F0502020204030204" pitchFamily="34" charset="0"/>
                <a:cs typeface="Calibri" panose="020F0502020204030204" pitchFamily="34" charset="0"/>
              </a:rPr>
              <a:t>over following a plan</a:t>
            </a: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l"/>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Tree>
    <p:extLst>
      <p:ext uri="{BB962C8B-B14F-4D97-AF65-F5344CB8AC3E}">
        <p14:creationId xmlns:p14="http://schemas.microsoft.com/office/powerpoint/2010/main" val="2167265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lstStyle/>
          <a:p>
            <a:r>
              <a:rPr lang="en-US" dirty="0"/>
              <a:t>Agile Values Increase Efficiency and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p:txBody>
          <a:bodyPr>
            <a:normAutofit fontScale="85000" lnSpcReduction="2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18</a:t>
            </a:fld>
            <a:endParaRPr lang="en-US"/>
          </a:p>
        </p:txBody>
      </p:sp>
      <p:graphicFrame>
        <p:nvGraphicFramePr>
          <p:cNvPr id="6" name="Chart 5">
            <a:extLst>
              <a:ext uri="{FF2B5EF4-FFF2-40B4-BE49-F238E27FC236}">
                <a16:creationId xmlns:a16="http://schemas.microsoft.com/office/drawing/2014/main" id="{2C3A2CA9-4AAB-2E40-9BCA-97BB53EED5AF}"/>
              </a:ext>
            </a:extLst>
          </p:cNvPr>
          <p:cNvGraphicFramePr/>
          <p:nvPr>
            <p:extLst>
              <p:ext uri="{D42A27DB-BD31-4B8C-83A1-F6EECF244321}">
                <p14:modId xmlns:p14="http://schemas.microsoft.com/office/powerpoint/2010/main" val="495554827"/>
              </p:ext>
            </p:extLst>
          </p:nvPr>
        </p:nvGraphicFramePr>
        <p:xfrm>
          <a:off x="6165522" y="1772765"/>
          <a:ext cx="4878193" cy="225959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95800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Tree>
    <p:extLst>
      <p:ext uri="{BB962C8B-B14F-4D97-AF65-F5344CB8AC3E}">
        <p14:creationId xmlns:p14="http://schemas.microsoft.com/office/powerpoint/2010/main" val="15317313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design</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
        <p:nvSpPr>
          <p:cNvPr id="5" name="TextBox 4">
            <a:extLst>
              <a:ext uri="{FF2B5EF4-FFF2-40B4-BE49-F238E27FC236}">
                <a16:creationId xmlns:a16="http://schemas.microsoft.com/office/drawing/2014/main" id="{8CF12720-26FE-E242-9384-F836843CC352}"/>
              </a:ext>
            </a:extLst>
          </p:cNvPr>
          <p:cNvSpPr txBox="1"/>
          <p:nvPr/>
        </p:nvSpPr>
        <p:spPr>
          <a:xfrm>
            <a:off x="9151775" y="1500160"/>
            <a:ext cx="2202025" cy="14369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800" dirty="0">
                <a:solidFill>
                  <a:schemeClr val="tx1"/>
                </a:solidFill>
                <a:highlight>
                  <a:srgbClr val="FFFF00"/>
                </a:highlight>
              </a:rPr>
              <a:t>TODO</a:t>
            </a:r>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lstStyle/>
          <a:p>
            <a:r>
              <a:rPr lang="en-US"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Lesson 3.3</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20</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lstStyle/>
          <a:p>
            <a:r>
              <a:rPr lang="en-US" dirty="0"/>
              <a:t>Agile Processes: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Deployments are easy to manage, and happen often</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lstStyle/>
          <a:p>
            <a:r>
              <a:rPr lang="en-US" dirty="0"/>
              <a:t>Agile Processes: Test Driven Development</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22</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5628E5CB-913B-4378-97CE-18C9F6410C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32F833-FC19-A34A-BC21-1BF1DC9B12BD}"/>
              </a:ext>
            </a:extLst>
          </p:cNvPr>
          <p:cNvSpPr>
            <a:spLocks noGrp="1"/>
          </p:cNvSpPr>
          <p:nvPr>
            <p:ph type="title"/>
          </p:nvPr>
        </p:nvSpPr>
        <p:spPr>
          <a:xfrm>
            <a:off x="838200" y="557188"/>
            <a:ext cx="4862848" cy="5569291"/>
          </a:xfrm>
        </p:spPr>
        <p:txBody>
          <a:bodyPr vert="horz" lIns="91440" tIns="45720" rIns="91440" bIns="45720" rtlCol="0" anchor="ctr">
            <a:normAutofit/>
          </a:bodyPr>
          <a:lstStyle/>
          <a:p>
            <a:r>
              <a:rPr lang="en-US" sz="5200" kern="1200">
                <a:solidFill>
                  <a:schemeClr val="tx1"/>
                </a:solidFill>
                <a:latin typeface="+mj-lt"/>
                <a:ea typeface="+mj-ea"/>
                <a:cs typeface="+mj-cs"/>
              </a:rPr>
              <a:t>Test Driven Development: Design</a:t>
            </a:r>
          </a:p>
        </p:txBody>
      </p:sp>
      <p:sp>
        <p:nvSpPr>
          <p:cNvPr id="5" name="Slide Number Placeholder 4">
            <a:extLst>
              <a:ext uri="{FF2B5EF4-FFF2-40B4-BE49-F238E27FC236}">
                <a16:creationId xmlns:a16="http://schemas.microsoft.com/office/drawing/2014/main" id="{EBBCCCCE-E83A-6647-95F3-E521447B2E5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a:pPr>
                <a:spcAft>
                  <a:spcPts val="600"/>
                </a:spcAft>
              </a:pPr>
              <a:t>23</a:t>
            </a:fld>
            <a:endParaRPr lang="en-US"/>
          </a:p>
        </p:txBody>
      </p:sp>
      <p:graphicFrame>
        <p:nvGraphicFramePr>
          <p:cNvPr id="20" name="Content Placeholder 2">
            <a:extLst>
              <a:ext uri="{FF2B5EF4-FFF2-40B4-BE49-F238E27FC236}">
                <a16:creationId xmlns:a16="http://schemas.microsoft.com/office/drawing/2014/main" id="{106FF6E7-C125-4FE2-9466-60CC70531DBD}"/>
              </a:ext>
            </a:extLst>
          </p:cNvPr>
          <p:cNvGraphicFramePr>
            <a:graphicFrameLocks noGrp="1"/>
          </p:cNvGraphicFramePr>
          <p:nvPr>
            <p:ph sz="half" idx="1"/>
            <p:extLst>
              <p:ext uri="{D42A27DB-BD31-4B8C-83A1-F6EECF244321}">
                <p14:modId xmlns:p14="http://schemas.microsoft.com/office/powerpoint/2010/main" val="622380393"/>
              </p:ext>
            </p:extLst>
          </p:nvPr>
        </p:nvGraphicFramePr>
        <p:xfrm>
          <a:off x="6099048" y="621792"/>
          <a:ext cx="5257800" cy="55046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6514673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a:t>
            </a:r>
            <a:r>
              <a:rPr lang="en-US"/>
              <a:t>driven design</a:t>
            </a:r>
            <a:endParaRPr lang="en-US" dirty="0"/>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24</a:t>
            </a:fld>
            <a:endParaRPr lang="en-US"/>
          </a:p>
        </p:txBody>
      </p:sp>
      <p:sp>
        <p:nvSpPr>
          <p:cNvPr id="5" name="TextBox 4">
            <a:extLst>
              <a:ext uri="{FF2B5EF4-FFF2-40B4-BE49-F238E27FC236}">
                <a16:creationId xmlns:a16="http://schemas.microsoft.com/office/drawing/2014/main" id="{8CF12720-26FE-E242-9384-F836843CC352}"/>
              </a:ext>
            </a:extLst>
          </p:cNvPr>
          <p:cNvSpPr txBox="1"/>
          <p:nvPr/>
        </p:nvSpPr>
        <p:spPr>
          <a:xfrm>
            <a:off x="9151775" y="1500160"/>
            <a:ext cx="2202025" cy="143691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800" dirty="0">
                <a:solidFill>
                  <a:schemeClr val="tx1"/>
                </a:solidFill>
                <a:highlight>
                  <a:srgbClr val="FFFF00"/>
                </a:highlight>
              </a:rPr>
              <a:t>TODO</a:t>
            </a:r>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a:bodyPr>
          <a:lstStyle/>
          <a:p>
            <a:r>
              <a:rPr lang="en-US" dirty="0"/>
              <a:t>What has changed in the past 50 years?</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4</a:t>
            </a:fld>
            <a:endParaRPr lang="en-US"/>
          </a:p>
        </p:txBody>
      </p:sp>
      <p:pic>
        <p:nvPicPr>
          <p:cNvPr id="1026" name="Picture 2">
            <a:extLst>
              <a:ext uri="{FF2B5EF4-FFF2-40B4-BE49-F238E27FC236}">
                <a16:creationId xmlns:a16="http://schemas.microsoft.com/office/drawing/2014/main" id="{4544C0FE-8988-6149-9291-9DA7124BEE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9850" y="1646634"/>
            <a:ext cx="6972300" cy="44069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06E0F4D-4DB6-4A40-9DA6-3A1D7F76A50B}"/>
              </a:ext>
            </a:extLst>
          </p:cNvPr>
          <p:cNvSpPr txBox="1"/>
          <p:nvPr/>
        </p:nvSpPr>
        <p:spPr>
          <a:xfrm>
            <a:off x="7910804" y="6031625"/>
            <a:ext cx="3080657" cy="5072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History of the tire swing meme</a:t>
            </a:r>
            <a:endParaRPr lang="en-US" dirty="0">
              <a:solidFill>
                <a:schemeClr val="tx1"/>
              </a:solidFill>
            </a:endParaRPr>
          </a:p>
        </p:txBody>
      </p:sp>
    </p:spTree>
    <p:extLst>
      <p:ext uri="{BB962C8B-B14F-4D97-AF65-F5344CB8AC3E}">
        <p14:creationId xmlns:p14="http://schemas.microsoft.com/office/powerpoint/2010/main" val="163549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6</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7D526E-2C6D-D848-BA59-53FE0E5BA85E}"/>
              </a:ext>
            </a:extLst>
          </p:cNvPr>
          <p:cNvSpPr>
            <a:spLocks noGrp="1"/>
          </p:cNvSpPr>
          <p:nvPr>
            <p:ph type="title"/>
          </p:nvPr>
        </p:nvSpPr>
        <p:spPr>
          <a:xfrm>
            <a:off x="5297762" y="329184"/>
            <a:ext cx="6251110" cy="1783080"/>
          </a:xfrm>
        </p:spPr>
        <p:txBody>
          <a:bodyPr anchor="b">
            <a:normAutofit/>
          </a:bodyPr>
          <a:lstStyle/>
          <a:p>
            <a:r>
              <a:rPr lang="en-US" sz="4600"/>
              <a:t>Planning Engineering Projects</a:t>
            </a:r>
          </a:p>
        </p:txBody>
      </p:sp>
      <p:pic>
        <p:nvPicPr>
          <p:cNvPr id="5" name="payton-tuttle-HBanMaucOKo-unsplash.jpg" descr="payton-tuttle-HBanMaucOKo-unsplash.jpg">
            <a:extLst>
              <a:ext uri="{FF2B5EF4-FFF2-40B4-BE49-F238E27FC236}">
                <a16:creationId xmlns:a16="http://schemas.microsoft.com/office/drawing/2014/main" id="{D8F35A4E-C678-4B40-A0A1-1A718A3F305B}"/>
              </a:ext>
            </a:extLst>
          </p:cNvPr>
          <p:cNvPicPr>
            <a:picLocks noChangeAspect="1"/>
          </p:cNvPicPr>
          <p:nvPr/>
        </p:nvPicPr>
        <p:blipFill rotWithShape="1">
          <a:blip r:embed="rId3"/>
          <a:srcRect t="1710" r="-1"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15"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ABADC3A-8BEF-B84D-8DA7-281D1154F28F}"/>
              </a:ext>
            </a:extLst>
          </p:cNvPr>
          <p:cNvSpPr>
            <a:spLocks noGrp="1"/>
          </p:cNvSpPr>
          <p:nvPr>
            <p:ph idx="1"/>
          </p:nvPr>
        </p:nvSpPr>
        <p:spPr>
          <a:xfrm>
            <a:off x="5297762" y="2706624"/>
            <a:ext cx="6251110" cy="3483864"/>
          </a:xfrm>
        </p:spPr>
        <p:txBody>
          <a:bodyPr>
            <a:normAutofit/>
          </a:bodyPr>
          <a:lstStyle/>
          <a:p>
            <a:pPr marL="0" indent="0">
              <a:buNone/>
            </a:pPr>
            <a:r>
              <a:rPr lang="en-US" sz="2200"/>
              <a:t>In contrast to software:</a:t>
            </a:r>
          </a:p>
          <a:p>
            <a:r>
              <a:rPr lang="en-US" sz="2200"/>
              <a:t>Mechanical in nature</a:t>
            </a:r>
          </a:p>
          <a:p>
            <a:r>
              <a:rPr lang="en-US" sz="2200"/>
              <a:t>Highly standardized:</a:t>
            </a:r>
          </a:p>
          <a:p>
            <a:pPr lvl="1"/>
            <a:r>
              <a:rPr lang="en-US" sz="2200"/>
              <a:t>Design process</a:t>
            </a:r>
          </a:p>
          <a:p>
            <a:pPr lvl="1"/>
            <a:r>
              <a:rPr lang="en-US" sz="2200"/>
              <a:t>Materials</a:t>
            </a:r>
          </a:p>
          <a:p>
            <a:pPr lvl="1"/>
            <a:r>
              <a:rPr lang="en-US" sz="2200"/>
              <a:t>Construction process</a:t>
            </a:r>
          </a:p>
        </p:txBody>
      </p:sp>
      <p:sp>
        <p:nvSpPr>
          <p:cNvPr id="4" name="Slide Number Placeholder 3">
            <a:extLst>
              <a:ext uri="{FF2B5EF4-FFF2-40B4-BE49-F238E27FC236}">
                <a16:creationId xmlns:a16="http://schemas.microsoft.com/office/drawing/2014/main" id="{47BBF709-BABE-6F44-9D34-C9B931C5212B}"/>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7</a:t>
            </a:fld>
            <a:endParaRPr lang="en-US"/>
          </a:p>
        </p:txBody>
      </p:sp>
    </p:spTree>
    <p:extLst>
      <p:ext uri="{BB962C8B-B14F-4D97-AF65-F5344CB8AC3E}">
        <p14:creationId xmlns:p14="http://schemas.microsoft.com/office/powerpoint/2010/main" val="314697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8</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9</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725490737"/>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10825</TotalTime>
  <Words>3864</Words>
  <Application>Microsoft Macintosh PowerPoint</Application>
  <PresentationFormat>Widescreen</PresentationFormat>
  <Paragraphs>357</Paragraphs>
  <Slides>24</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Calibri</vt:lpstr>
      <vt:lpstr>Arial</vt:lpstr>
      <vt:lpstr>Verdana</vt:lpstr>
      <vt:lpstr>Calibri Light</vt:lpstr>
      <vt:lpstr>Times New Roman</vt:lpstr>
      <vt:lpstr>Office Theme</vt:lpstr>
      <vt:lpstr>CS 4350: Fundamentals of Software Engineering Lesson 3.2: Software Development Processes</vt:lpstr>
      <vt:lpstr>Learning Goals for this Lesson</vt:lpstr>
      <vt:lpstr>Review: How to make sure we are building the right thing</vt:lpstr>
      <vt:lpstr>What has changed in the past 50 years?</vt:lpstr>
      <vt:lpstr>Software Process: Code + Fix</vt:lpstr>
      <vt:lpstr>A brief history of software planning</vt:lpstr>
      <vt:lpstr>Planning Engineering Projects</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Wasted Work Product</vt:lpstr>
      <vt:lpstr>Waterfall Variation: Iterative Process (~1980s)</vt:lpstr>
      <vt:lpstr>The Agile Model Reduces Risk by Embracing Change (~2000)</vt:lpstr>
      <vt:lpstr>Agile Manifesto</vt:lpstr>
      <vt:lpstr>Agile Values Increase Efficiency and Embrace Change</vt:lpstr>
      <vt:lpstr>Agile Processes are Iterative</vt:lpstr>
      <vt:lpstr>Agile Processes Reduce Risk by Time Boxing</vt:lpstr>
      <vt:lpstr>Agile Processes: Everyone is Responsible for Quality</vt:lpstr>
      <vt:lpstr>Agile Processes: Test Driven Development</vt:lpstr>
      <vt:lpstr>Test Driven Development: Design</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Bell, Jonathan</cp:lastModifiedBy>
  <cp:revision>187</cp:revision>
  <dcterms:created xsi:type="dcterms:W3CDTF">2021-01-07T15:19:22Z</dcterms:created>
  <dcterms:modified xsi:type="dcterms:W3CDTF">2022-01-26T21:56:21Z</dcterms:modified>
</cp:coreProperties>
</file>

<file path=docProps/thumbnail.jpeg>
</file>